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60" r:id="rId2"/>
    <p:sldId id="257" r:id="rId3"/>
    <p:sldId id="259" r:id="rId4"/>
    <p:sldId id="261" r:id="rId5"/>
    <p:sldId id="263" r:id="rId6"/>
    <p:sldId id="258" r:id="rId7"/>
    <p:sldId id="264" r:id="rId8"/>
    <p:sldId id="269" r:id="rId9"/>
    <p:sldId id="265" r:id="rId10"/>
    <p:sldId id="267" r:id="rId11"/>
    <p:sldId id="270" r:id="rId12"/>
    <p:sldId id="274" r:id="rId13"/>
    <p:sldId id="271" r:id="rId14"/>
    <p:sldId id="273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602491-3FE2-D8E3-7699-A6A65999848C}" v="1016" dt="2021-09-14T02:22:35.537"/>
    <p1510:client id="{41339EE9-6CF6-2F4E-AC87-761B08041890}" v="367" dt="2021-09-14T00:23:15.286"/>
    <p1510:client id="{939EEAE8-356B-4EFD-8C3C-95F0671B669D}" v="2418" dt="2021-09-14T02:23:11.625"/>
    <p1510:client id="{B6C6405A-4278-9636-CD86-DEC05A3C00BB}" v="1333" dt="2021-09-14T00:54:36.5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E2929B-83CE-4E79-9793-967C1D9875A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531FA10-9426-46CC-B1EF-C8BFF04C4930}">
      <dgm:prSet/>
      <dgm:spPr/>
      <dgm:t>
        <a:bodyPr/>
        <a:lstStyle/>
        <a:p>
          <a:r>
            <a:rPr lang="en-US" b="1"/>
            <a:t>Question 1: What are the most used words used in the titles of trending videos?</a:t>
          </a:r>
          <a:endParaRPr lang="en-US"/>
        </a:p>
      </dgm:t>
    </dgm:pt>
    <dgm:pt modelId="{ADA220B4-562C-4EF2-A8A0-C426329670E1}" type="parTrans" cxnId="{B66C3F5A-E4D8-41C6-A504-64D11735345C}">
      <dgm:prSet/>
      <dgm:spPr/>
      <dgm:t>
        <a:bodyPr/>
        <a:lstStyle/>
        <a:p>
          <a:endParaRPr lang="en-US"/>
        </a:p>
      </dgm:t>
    </dgm:pt>
    <dgm:pt modelId="{37374832-7556-4314-8168-D0E5E1E50825}" type="sibTrans" cxnId="{B66C3F5A-E4D8-41C6-A504-64D11735345C}">
      <dgm:prSet/>
      <dgm:spPr/>
      <dgm:t>
        <a:bodyPr/>
        <a:lstStyle/>
        <a:p>
          <a:endParaRPr lang="en-US"/>
        </a:p>
      </dgm:t>
    </dgm:pt>
    <dgm:pt modelId="{4FE93A53-D1B5-460E-B8C1-E0E37884900B}">
      <dgm:prSet/>
      <dgm:spPr/>
      <dgm:t>
        <a:bodyPr/>
        <a:lstStyle/>
        <a:p>
          <a:r>
            <a:rPr lang="en-US" b="1"/>
            <a:t>Question 2: What categories are the most popular for each country? </a:t>
          </a:r>
          <a:endParaRPr lang="en-US"/>
        </a:p>
      </dgm:t>
    </dgm:pt>
    <dgm:pt modelId="{C56E7EC2-AA2A-4BDD-9D17-C603EE02700D}" type="parTrans" cxnId="{01BC3139-E185-47F3-A1AE-5420C3E7BED8}">
      <dgm:prSet/>
      <dgm:spPr/>
      <dgm:t>
        <a:bodyPr/>
        <a:lstStyle/>
        <a:p>
          <a:endParaRPr lang="en-US"/>
        </a:p>
      </dgm:t>
    </dgm:pt>
    <dgm:pt modelId="{F6AD5453-6925-4C83-B788-5795E386A4E3}" type="sibTrans" cxnId="{01BC3139-E185-47F3-A1AE-5420C3E7BED8}">
      <dgm:prSet/>
      <dgm:spPr/>
      <dgm:t>
        <a:bodyPr/>
        <a:lstStyle/>
        <a:p>
          <a:endParaRPr lang="en-US"/>
        </a:p>
      </dgm:t>
    </dgm:pt>
    <dgm:pt modelId="{A401C8B6-4174-454E-835E-6BBD8642BC6F}">
      <dgm:prSet/>
      <dgm:spPr/>
      <dgm:t>
        <a:bodyPr/>
        <a:lstStyle/>
        <a:p>
          <a:r>
            <a:rPr lang="en-US" b="1"/>
            <a:t>Question 3: Does the wealth (GNI) of a country influence what type or category of videos trend?</a:t>
          </a:r>
          <a:endParaRPr lang="en-US"/>
        </a:p>
      </dgm:t>
    </dgm:pt>
    <dgm:pt modelId="{A8C11E37-9ED0-4E8C-A4C2-D12C12D1BD55}" type="parTrans" cxnId="{3F55AF22-E681-4757-A3A5-84116F0A5F97}">
      <dgm:prSet/>
      <dgm:spPr/>
      <dgm:t>
        <a:bodyPr/>
        <a:lstStyle/>
        <a:p>
          <a:endParaRPr lang="en-US"/>
        </a:p>
      </dgm:t>
    </dgm:pt>
    <dgm:pt modelId="{E3856B82-64A7-475E-8639-172C69218F3A}" type="sibTrans" cxnId="{3F55AF22-E681-4757-A3A5-84116F0A5F97}">
      <dgm:prSet/>
      <dgm:spPr/>
      <dgm:t>
        <a:bodyPr/>
        <a:lstStyle/>
        <a:p>
          <a:endParaRPr lang="en-US"/>
        </a:p>
      </dgm:t>
    </dgm:pt>
    <dgm:pt modelId="{09969CA9-BCBD-4F44-BF97-D1D73D087F05}">
      <dgm:prSet/>
      <dgm:spPr/>
      <dgm:t>
        <a:bodyPr/>
        <a:lstStyle/>
        <a:p>
          <a:r>
            <a:rPr lang="en-US" b="1"/>
            <a:t>Question 4: What combination of words in what category would help a title to trend globally?</a:t>
          </a:r>
          <a:endParaRPr lang="en-US"/>
        </a:p>
      </dgm:t>
    </dgm:pt>
    <dgm:pt modelId="{5F355FDF-4973-42DC-A2A8-5C9BF9FBEB0E}" type="parTrans" cxnId="{65ABBFD5-31BE-495A-B686-31F1FA2ECEF9}">
      <dgm:prSet/>
      <dgm:spPr/>
      <dgm:t>
        <a:bodyPr/>
        <a:lstStyle/>
        <a:p>
          <a:endParaRPr lang="en-US"/>
        </a:p>
      </dgm:t>
    </dgm:pt>
    <dgm:pt modelId="{EF11954C-303F-4A02-B3E9-1A5A05E1CFCC}" type="sibTrans" cxnId="{65ABBFD5-31BE-495A-B686-31F1FA2ECEF9}">
      <dgm:prSet/>
      <dgm:spPr/>
      <dgm:t>
        <a:bodyPr/>
        <a:lstStyle/>
        <a:p>
          <a:endParaRPr lang="en-US"/>
        </a:p>
      </dgm:t>
    </dgm:pt>
    <dgm:pt modelId="{63EC374A-7884-47DC-967D-CCA02F430860}">
      <dgm:prSet/>
      <dgm:spPr/>
      <dgm:t>
        <a:bodyPr/>
        <a:lstStyle/>
        <a:p>
          <a:r>
            <a:rPr lang="en-US" b="1"/>
            <a:t>Question 5: Do more trending videos contain a positive or negative image of Trump? </a:t>
          </a:r>
          <a:endParaRPr lang="en-US"/>
        </a:p>
      </dgm:t>
    </dgm:pt>
    <dgm:pt modelId="{D3F41551-2688-430E-9C2E-EE2890FF3843}" type="parTrans" cxnId="{F6B105B2-583C-4331-82D9-9CD60B11BC86}">
      <dgm:prSet/>
      <dgm:spPr/>
      <dgm:t>
        <a:bodyPr/>
        <a:lstStyle/>
        <a:p>
          <a:endParaRPr lang="en-US"/>
        </a:p>
      </dgm:t>
    </dgm:pt>
    <dgm:pt modelId="{5E78B817-CA05-4A28-BF3C-F0AF8DB66F36}" type="sibTrans" cxnId="{F6B105B2-583C-4331-82D9-9CD60B11BC86}">
      <dgm:prSet/>
      <dgm:spPr/>
      <dgm:t>
        <a:bodyPr/>
        <a:lstStyle/>
        <a:p>
          <a:endParaRPr lang="en-US"/>
        </a:p>
      </dgm:t>
    </dgm:pt>
    <dgm:pt modelId="{F48BDE59-DC30-4257-B99E-4386276DF4FB}" type="pres">
      <dgm:prSet presAssocID="{E2E2929B-83CE-4E79-9793-967C1D9875A0}" presName="linear" presStyleCnt="0">
        <dgm:presLayoutVars>
          <dgm:animLvl val="lvl"/>
          <dgm:resizeHandles val="exact"/>
        </dgm:presLayoutVars>
      </dgm:prSet>
      <dgm:spPr/>
    </dgm:pt>
    <dgm:pt modelId="{4F8C278E-9D6D-49E3-BF12-907CA861DEAA}" type="pres">
      <dgm:prSet presAssocID="{8531FA10-9426-46CC-B1EF-C8BFF04C493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973CDD05-5220-4929-99E2-BB3D5B3FCB65}" type="pres">
      <dgm:prSet presAssocID="{37374832-7556-4314-8168-D0E5E1E50825}" presName="spacer" presStyleCnt="0"/>
      <dgm:spPr/>
    </dgm:pt>
    <dgm:pt modelId="{7033617F-8C2D-408F-A43A-768DBCB88344}" type="pres">
      <dgm:prSet presAssocID="{4FE93A53-D1B5-460E-B8C1-E0E37884900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8E18569-27B2-4413-AF3D-E555BE123A47}" type="pres">
      <dgm:prSet presAssocID="{F6AD5453-6925-4C83-B788-5795E386A4E3}" presName="spacer" presStyleCnt="0"/>
      <dgm:spPr/>
    </dgm:pt>
    <dgm:pt modelId="{0C47A014-00D5-4943-8B43-951262C0073C}" type="pres">
      <dgm:prSet presAssocID="{A401C8B6-4174-454E-835E-6BBD8642BC6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6B1C80B-2B8C-4192-8487-24966C87B979}" type="pres">
      <dgm:prSet presAssocID="{E3856B82-64A7-475E-8639-172C69218F3A}" presName="spacer" presStyleCnt="0"/>
      <dgm:spPr/>
    </dgm:pt>
    <dgm:pt modelId="{F7672475-4588-44E0-8728-ECA01E967D4F}" type="pres">
      <dgm:prSet presAssocID="{09969CA9-BCBD-4F44-BF97-D1D73D087F0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723FE90-49FE-4395-BDCE-3FF4CE0C7137}" type="pres">
      <dgm:prSet presAssocID="{EF11954C-303F-4A02-B3E9-1A5A05E1CFCC}" presName="spacer" presStyleCnt="0"/>
      <dgm:spPr/>
    </dgm:pt>
    <dgm:pt modelId="{4095C628-FCA1-4F72-8B79-7517A064D451}" type="pres">
      <dgm:prSet presAssocID="{63EC374A-7884-47DC-967D-CCA02F430860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F55AF22-E681-4757-A3A5-84116F0A5F97}" srcId="{E2E2929B-83CE-4E79-9793-967C1D9875A0}" destId="{A401C8B6-4174-454E-835E-6BBD8642BC6F}" srcOrd="2" destOrd="0" parTransId="{A8C11E37-9ED0-4E8C-A4C2-D12C12D1BD55}" sibTransId="{E3856B82-64A7-475E-8639-172C69218F3A}"/>
    <dgm:cxn modelId="{42687A27-2345-4712-8439-12A7ADE71CB7}" type="presOf" srcId="{4FE93A53-D1B5-460E-B8C1-E0E37884900B}" destId="{7033617F-8C2D-408F-A43A-768DBCB88344}" srcOrd="0" destOrd="0" presId="urn:microsoft.com/office/officeart/2005/8/layout/vList2"/>
    <dgm:cxn modelId="{692F042C-CD5A-4AE2-BD71-1F1F1435A301}" type="presOf" srcId="{09969CA9-BCBD-4F44-BF97-D1D73D087F05}" destId="{F7672475-4588-44E0-8728-ECA01E967D4F}" srcOrd="0" destOrd="0" presId="urn:microsoft.com/office/officeart/2005/8/layout/vList2"/>
    <dgm:cxn modelId="{83C3F930-07DF-42F4-879F-CC28EF32BC2D}" type="presOf" srcId="{63EC374A-7884-47DC-967D-CCA02F430860}" destId="{4095C628-FCA1-4F72-8B79-7517A064D451}" srcOrd="0" destOrd="0" presId="urn:microsoft.com/office/officeart/2005/8/layout/vList2"/>
    <dgm:cxn modelId="{01BC3139-E185-47F3-A1AE-5420C3E7BED8}" srcId="{E2E2929B-83CE-4E79-9793-967C1D9875A0}" destId="{4FE93A53-D1B5-460E-B8C1-E0E37884900B}" srcOrd="1" destOrd="0" parTransId="{C56E7EC2-AA2A-4BDD-9D17-C603EE02700D}" sibTransId="{F6AD5453-6925-4C83-B788-5795E386A4E3}"/>
    <dgm:cxn modelId="{5E528541-05F8-4618-8D34-3B4428CAE039}" type="presOf" srcId="{E2E2929B-83CE-4E79-9793-967C1D9875A0}" destId="{F48BDE59-DC30-4257-B99E-4386276DF4FB}" srcOrd="0" destOrd="0" presId="urn:microsoft.com/office/officeart/2005/8/layout/vList2"/>
    <dgm:cxn modelId="{69470A7A-7324-49C4-8EBE-6776A71AE547}" type="presOf" srcId="{A401C8B6-4174-454E-835E-6BBD8642BC6F}" destId="{0C47A014-00D5-4943-8B43-951262C0073C}" srcOrd="0" destOrd="0" presId="urn:microsoft.com/office/officeart/2005/8/layout/vList2"/>
    <dgm:cxn modelId="{B66C3F5A-E4D8-41C6-A504-64D11735345C}" srcId="{E2E2929B-83CE-4E79-9793-967C1D9875A0}" destId="{8531FA10-9426-46CC-B1EF-C8BFF04C4930}" srcOrd="0" destOrd="0" parTransId="{ADA220B4-562C-4EF2-A8A0-C426329670E1}" sibTransId="{37374832-7556-4314-8168-D0E5E1E50825}"/>
    <dgm:cxn modelId="{05D16E7B-E7D3-4C8B-BA78-46665B4B7F09}" type="presOf" srcId="{8531FA10-9426-46CC-B1EF-C8BFF04C4930}" destId="{4F8C278E-9D6D-49E3-BF12-907CA861DEAA}" srcOrd="0" destOrd="0" presId="urn:microsoft.com/office/officeart/2005/8/layout/vList2"/>
    <dgm:cxn modelId="{F6B105B2-583C-4331-82D9-9CD60B11BC86}" srcId="{E2E2929B-83CE-4E79-9793-967C1D9875A0}" destId="{63EC374A-7884-47DC-967D-CCA02F430860}" srcOrd="4" destOrd="0" parTransId="{D3F41551-2688-430E-9C2E-EE2890FF3843}" sibTransId="{5E78B817-CA05-4A28-BF3C-F0AF8DB66F36}"/>
    <dgm:cxn modelId="{65ABBFD5-31BE-495A-B686-31F1FA2ECEF9}" srcId="{E2E2929B-83CE-4E79-9793-967C1D9875A0}" destId="{09969CA9-BCBD-4F44-BF97-D1D73D087F05}" srcOrd="3" destOrd="0" parTransId="{5F355FDF-4973-42DC-A2A8-5C9BF9FBEB0E}" sibTransId="{EF11954C-303F-4A02-B3E9-1A5A05E1CFCC}"/>
    <dgm:cxn modelId="{B848422D-F542-44E5-BC6E-B106BAAC9AD5}" type="presParOf" srcId="{F48BDE59-DC30-4257-B99E-4386276DF4FB}" destId="{4F8C278E-9D6D-49E3-BF12-907CA861DEAA}" srcOrd="0" destOrd="0" presId="urn:microsoft.com/office/officeart/2005/8/layout/vList2"/>
    <dgm:cxn modelId="{250D8704-74E0-4024-A203-A17D56BD1714}" type="presParOf" srcId="{F48BDE59-DC30-4257-B99E-4386276DF4FB}" destId="{973CDD05-5220-4929-99E2-BB3D5B3FCB65}" srcOrd="1" destOrd="0" presId="urn:microsoft.com/office/officeart/2005/8/layout/vList2"/>
    <dgm:cxn modelId="{7F85628B-B584-4954-A878-98A2B2268883}" type="presParOf" srcId="{F48BDE59-DC30-4257-B99E-4386276DF4FB}" destId="{7033617F-8C2D-408F-A43A-768DBCB88344}" srcOrd="2" destOrd="0" presId="urn:microsoft.com/office/officeart/2005/8/layout/vList2"/>
    <dgm:cxn modelId="{A4D68A3F-7D1D-4F44-9145-F0649320439E}" type="presParOf" srcId="{F48BDE59-DC30-4257-B99E-4386276DF4FB}" destId="{78E18569-27B2-4413-AF3D-E555BE123A47}" srcOrd="3" destOrd="0" presId="urn:microsoft.com/office/officeart/2005/8/layout/vList2"/>
    <dgm:cxn modelId="{AA109253-D1A3-495E-B101-13862871C898}" type="presParOf" srcId="{F48BDE59-DC30-4257-B99E-4386276DF4FB}" destId="{0C47A014-00D5-4943-8B43-951262C0073C}" srcOrd="4" destOrd="0" presId="urn:microsoft.com/office/officeart/2005/8/layout/vList2"/>
    <dgm:cxn modelId="{AA0A314D-DFC9-4CEE-8F0D-BA62E0EB3246}" type="presParOf" srcId="{F48BDE59-DC30-4257-B99E-4386276DF4FB}" destId="{96B1C80B-2B8C-4192-8487-24966C87B979}" srcOrd="5" destOrd="0" presId="urn:microsoft.com/office/officeart/2005/8/layout/vList2"/>
    <dgm:cxn modelId="{68A7E68B-E647-4736-BBB8-174C2831B1C1}" type="presParOf" srcId="{F48BDE59-DC30-4257-B99E-4386276DF4FB}" destId="{F7672475-4588-44E0-8728-ECA01E967D4F}" srcOrd="6" destOrd="0" presId="urn:microsoft.com/office/officeart/2005/8/layout/vList2"/>
    <dgm:cxn modelId="{54710934-B12C-4E9C-AB85-D844D76D60DD}" type="presParOf" srcId="{F48BDE59-DC30-4257-B99E-4386276DF4FB}" destId="{0723FE90-49FE-4395-BDCE-3FF4CE0C7137}" srcOrd="7" destOrd="0" presId="urn:microsoft.com/office/officeart/2005/8/layout/vList2"/>
    <dgm:cxn modelId="{B547E123-170C-4E23-B018-87A05A82F41E}" type="presParOf" srcId="{F48BDE59-DC30-4257-B99E-4386276DF4FB}" destId="{4095C628-FCA1-4F72-8B79-7517A064D45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8C278E-9D6D-49E3-BF12-907CA861DEAA}">
      <dsp:nvSpPr>
        <dsp:cNvPr id="0" name=""/>
        <dsp:cNvSpPr/>
      </dsp:nvSpPr>
      <dsp:spPr>
        <a:xfrm>
          <a:off x="0" y="72356"/>
          <a:ext cx="5141912" cy="100868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Question 1: What are the most used words used in the titles of trending videos?</a:t>
          </a:r>
          <a:endParaRPr lang="en-US" sz="1900" kern="1200"/>
        </a:p>
      </dsp:txBody>
      <dsp:txXfrm>
        <a:off x="49240" y="121596"/>
        <a:ext cx="5043432" cy="910206"/>
      </dsp:txXfrm>
    </dsp:sp>
    <dsp:sp modelId="{7033617F-8C2D-408F-A43A-768DBCB88344}">
      <dsp:nvSpPr>
        <dsp:cNvPr id="0" name=""/>
        <dsp:cNvSpPr/>
      </dsp:nvSpPr>
      <dsp:spPr>
        <a:xfrm>
          <a:off x="0" y="1135763"/>
          <a:ext cx="5141912" cy="1008686"/>
        </a:xfrm>
        <a:prstGeom prst="roundRect">
          <a:avLst/>
        </a:prstGeom>
        <a:solidFill>
          <a:schemeClr val="accent2">
            <a:hueOff val="476947"/>
            <a:satOff val="-10882"/>
            <a:lumOff val="402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Question 2: What categories are the most popular for each country? </a:t>
          </a:r>
          <a:endParaRPr lang="en-US" sz="1900" kern="1200"/>
        </a:p>
      </dsp:txBody>
      <dsp:txXfrm>
        <a:off x="49240" y="1185003"/>
        <a:ext cx="5043432" cy="910206"/>
      </dsp:txXfrm>
    </dsp:sp>
    <dsp:sp modelId="{0C47A014-00D5-4943-8B43-951262C0073C}">
      <dsp:nvSpPr>
        <dsp:cNvPr id="0" name=""/>
        <dsp:cNvSpPr/>
      </dsp:nvSpPr>
      <dsp:spPr>
        <a:xfrm>
          <a:off x="0" y="2199169"/>
          <a:ext cx="5141912" cy="1008686"/>
        </a:xfrm>
        <a:prstGeom prst="roundRect">
          <a:avLst/>
        </a:prstGeom>
        <a:solidFill>
          <a:schemeClr val="accent2">
            <a:hueOff val="953895"/>
            <a:satOff val="-21764"/>
            <a:lumOff val="80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Question 3: Does the wealth (GNI) of a country influence what type or category of videos trend?</a:t>
          </a:r>
          <a:endParaRPr lang="en-US" sz="1900" kern="1200"/>
        </a:p>
      </dsp:txBody>
      <dsp:txXfrm>
        <a:off x="49240" y="2248409"/>
        <a:ext cx="5043432" cy="910206"/>
      </dsp:txXfrm>
    </dsp:sp>
    <dsp:sp modelId="{F7672475-4588-44E0-8728-ECA01E967D4F}">
      <dsp:nvSpPr>
        <dsp:cNvPr id="0" name=""/>
        <dsp:cNvSpPr/>
      </dsp:nvSpPr>
      <dsp:spPr>
        <a:xfrm>
          <a:off x="0" y="3262575"/>
          <a:ext cx="5141912" cy="1008686"/>
        </a:xfrm>
        <a:prstGeom prst="roundRect">
          <a:avLst/>
        </a:prstGeom>
        <a:solidFill>
          <a:schemeClr val="accent2">
            <a:hueOff val="1430842"/>
            <a:satOff val="-32646"/>
            <a:lumOff val="12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Question 4: What combination of words in what category would help a title to trend globally?</a:t>
          </a:r>
          <a:endParaRPr lang="en-US" sz="1900" kern="1200"/>
        </a:p>
      </dsp:txBody>
      <dsp:txXfrm>
        <a:off x="49240" y="3311815"/>
        <a:ext cx="5043432" cy="910206"/>
      </dsp:txXfrm>
    </dsp:sp>
    <dsp:sp modelId="{4095C628-FCA1-4F72-8B79-7517A064D451}">
      <dsp:nvSpPr>
        <dsp:cNvPr id="0" name=""/>
        <dsp:cNvSpPr/>
      </dsp:nvSpPr>
      <dsp:spPr>
        <a:xfrm>
          <a:off x="0" y="4325981"/>
          <a:ext cx="5141912" cy="1008686"/>
        </a:xfrm>
        <a:prstGeom prst="roundRect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Question 5: Do more trending videos contain a positive or negative image of Trump? </a:t>
          </a:r>
          <a:endParaRPr lang="en-US" sz="1900" kern="1200"/>
        </a:p>
      </dsp:txBody>
      <dsp:txXfrm>
        <a:off x="49240" y="4375221"/>
        <a:ext cx="5043432" cy="910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9/16/2021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9/16/2021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9/16/2021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9/16/2021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9/16/2021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9/16/2021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gif"/><Relationship Id="rId3" Type="http://schemas.microsoft.com/office/2007/relationships/hdphoto" Target="../media/hdphoto1.wdp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microsoft.com/office/2007/relationships/hdphoto" Target="../media/hdphoto2.wdp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List_of_official_languages_by_country_and_territory." TargetMode="External"/><Relationship Id="rId5" Type="http://schemas.openxmlformats.org/officeDocument/2006/relationships/hyperlink" Target="https://www.kaggle.com/frankmollard/income-by-country" TargetMode="External"/><Relationship Id="rId4" Type="http://schemas.openxmlformats.org/officeDocument/2006/relationships/hyperlink" Target="https://www.kaggle.com/datasnaek/youtube-new/version/115?select=GB_category_id.json.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microsoft.com/office/2007/relationships/hdphoto" Target="../media/hdphoto3.wdp"/><Relationship Id="rId7" Type="http://schemas.openxmlformats.org/officeDocument/2006/relationships/diagramLayout" Target="../diagrams/layout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microsoft.com/office/2007/relationships/hdphoto" Target="../media/hdphoto2.wdp"/><Relationship Id="rId10" Type="http://schemas.microsoft.com/office/2007/relationships/diagramDrawing" Target="../diagrams/drawing1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5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56100" y="1360493"/>
            <a:ext cx="4972511" cy="3106732"/>
          </a:xfrm>
        </p:spPr>
        <p:txBody>
          <a:bodyPr anchor="b">
            <a:normAutofit/>
          </a:bodyPr>
          <a:lstStyle/>
          <a:p>
            <a:r>
              <a:rPr lang="en-US" sz="7200">
                <a:solidFill>
                  <a:schemeClr val="tx1"/>
                </a:solidFill>
              </a:rPr>
              <a:t>Trending Youtube Exploration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6100" y="4687316"/>
            <a:ext cx="4972512" cy="15170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By: Mohamad Nayal &amp; Gary Chen</a:t>
            </a:r>
          </a:p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2" name="Freeform: Shape 27">
            <a:extLst>
              <a:ext uri="{FF2B5EF4-FFF2-40B4-BE49-F238E27FC236}">
                <a16:creationId xmlns:a16="http://schemas.microsoft.com/office/drawing/2014/main" id="{14A1598B-1957-47CF-AAF4-F7A36DA0E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099869A-3FF4-4B97-85F9-49486889B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88" y="2311813"/>
            <a:ext cx="3972222" cy="22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129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26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86103623-0FB9-4241-9492-7433CA6E4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867" y="871906"/>
            <a:ext cx="4950629" cy="2326795"/>
          </a:xfrm>
          <a:prstGeom prst="rect">
            <a:avLst/>
          </a:prstGeom>
        </p:spPr>
      </p:pic>
      <p:sp>
        <p:nvSpPr>
          <p:cNvPr id="53" name="Rectangle 28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" name="Rectangle 30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3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2E589B-999E-4190-B51E-965DE45D5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56" y="4162031"/>
            <a:ext cx="4543683" cy="1767141"/>
          </a:xfrm>
        </p:spPr>
        <p:txBody>
          <a:bodyPr>
            <a:normAutofit/>
          </a:bodyPr>
          <a:lstStyle/>
          <a:p>
            <a:pPr algn="r"/>
            <a:r>
              <a:rPr lang="en-US"/>
              <a:t>GNI vs Category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7F06545B-B77C-47F6-B7EB-CE5C748D88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502" y="890469"/>
            <a:ext cx="4950632" cy="2289667"/>
          </a:xfrm>
          <a:prstGeom prst="rect">
            <a:avLst/>
          </a:prstGeom>
        </p:spPr>
      </p:pic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1EE9D136-63AA-4F96-AC50-9EEC15D33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7920" y="4170410"/>
            <a:ext cx="4699221" cy="1767141"/>
          </a:xfrm>
        </p:spPr>
        <p:txBody>
          <a:bodyPr anchor="ctr">
            <a:normAutofit/>
          </a:bodyPr>
          <a:lstStyle/>
          <a:p>
            <a:r>
              <a:rPr lang="en-US" sz="1800">
                <a:ea typeface="+mn-lt"/>
                <a:cs typeface="+mn-lt"/>
              </a:rPr>
              <a:t>Richer countries watch more Howto &amp; Style videos while poorer countries watch more Education videos</a:t>
            </a:r>
          </a:p>
          <a:p>
            <a:pPr>
              <a:buClr>
                <a:srgbClr val="9E3611"/>
              </a:buClr>
            </a:pPr>
            <a:r>
              <a:rPr lang="en-US" sz="1800">
                <a:ea typeface="+mn-lt"/>
                <a:cs typeface="+mn-lt"/>
              </a:rPr>
              <a:t>Travel videos are rank very low across all countries</a:t>
            </a:r>
            <a:endParaRPr lang="en-US" sz="1800"/>
          </a:p>
        </p:txBody>
      </p:sp>
      <p:sp>
        <p:nvSpPr>
          <p:cNvPr id="55" name="Rectangle 32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" name="Oval 34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57" name="Oval 36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7863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522B115F-89D4-47C2-84D4-1E315037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890B36C-8F31-4F4A-A665-095928EFD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D61FFA7-532F-46DD-9402-6B9E338BA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3AA7C1F6-A615-4153-9C1F-CDDC38B13D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071" r="10129"/>
          <a:stretch/>
        </p:blipFill>
        <p:spPr>
          <a:xfrm>
            <a:off x="20" y="4"/>
            <a:ext cx="6089884" cy="6857999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F79FF99C-BAA9-404F-9C96-6DD456B4F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D9171F64-0B56-4276-86CD-86ED6BC212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256"/>
          <a:stretch/>
        </p:blipFill>
        <p:spPr>
          <a:xfrm>
            <a:off x="6089904" y="-5"/>
            <a:ext cx="6102096" cy="68580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49C44AFD-C72D-4D9C-84C6-73E615CE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blipFill dpi="0" rotWithShape="1">
            <a:blip r:embed="rId6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D25B14F-36E0-41E8-956F-CABEF1ADD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11630330" y="67006"/>
            <a:ext cx="457200" cy="457200"/>
            <a:chOff x="11635782" y="-1199397"/>
            <a:chExt cx="548640" cy="54864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AFB9EA5-DE4D-4E6B-A302-F55174E4B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5782" y="-1199397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44092F4-4D9B-4D0A-8832-C29E786F8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6518" y="-1198655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7481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01C40124-1649-4FF2-8F64-C8284EB9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86727CD-9977-4B25-9516-2B6E06AAA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19F4D31-E06B-4B98-A1F1-A29AFCBDD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727A48A8-111B-44B0-8D71-814037F04A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56867" y="751545"/>
            <a:ext cx="4950629" cy="2567518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5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83C761-C167-498D-BBB3-C95BF63A4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56" y="4162031"/>
            <a:ext cx="4543683" cy="1767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/>
              <a:t>Visual Trends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0C3412F2-0201-4C85-89DE-B7B22CDF9E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502" y="751543"/>
            <a:ext cx="4950632" cy="256752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0884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2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12" name="Rectangle 16">
            <a:extLst>
              <a:ext uri="{FF2B5EF4-FFF2-40B4-BE49-F238E27FC236}">
                <a16:creationId xmlns:a16="http://schemas.microsoft.com/office/drawing/2014/main" id="{D8AFD15B-CF29-4306-884F-47675092F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9AA2C-2F36-480E-8717-80BB3C6BC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7544" y="1382165"/>
            <a:ext cx="5652950" cy="15179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>
                <a:solidFill>
                  <a:srgbClr val="000000"/>
                </a:solidFill>
              </a:rPr>
              <a:t>"Trump" Sentiment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6349AB3-1BD3-41E1-8979-1DBDCB5CD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866" y="401980"/>
            <a:ext cx="6115733" cy="6456021"/>
          </a:xfrm>
          <a:custGeom>
            <a:avLst/>
            <a:gdLst>
              <a:gd name="connsiteX0" fmla="*/ 2259477 w 6115733"/>
              <a:gd name="connsiteY0" fmla="*/ 433395 h 6456021"/>
              <a:gd name="connsiteX1" fmla="*/ 5681904 w 6115733"/>
              <a:gd name="connsiteY1" fmla="*/ 3852396 h 6456021"/>
              <a:gd name="connsiteX2" fmla="*/ 4679499 w 6115733"/>
              <a:gd name="connsiteY2" fmla="*/ 6269995 h 6456021"/>
              <a:gd name="connsiteX3" fmla="*/ 4474613 w 6115733"/>
              <a:gd name="connsiteY3" fmla="*/ 6456021 h 6456021"/>
              <a:gd name="connsiteX4" fmla="*/ 44341 w 6115733"/>
              <a:gd name="connsiteY4" fmla="*/ 6456021 h 6456021"/>
              <a:gd name="connsiteX5" fmla="*/ 0 w 6115733"/>
              <a:gd name="connsiteY5" fmla="*/ 6415762 h 6456021"/>
              <a:gd name="connsiteX6" fmla="*/ 0 w 6115733"/>
              <a:gd name="connsiteY6" fmla="*/ 1289029 h 6456021"/>
              <a:gd name="connsiteX7" fmla="*/ 82495 w 6115733"/>
              <a:gd name="connsiteY7" fmla="*/ 1214128 h 6456021"/>
              <a:gd name="connsiteX8" fmla="*/ 2259477 w 6115733"/>
              <a:gd name="connsiteY8" fmla="*/ 433395 h 6456021"/>
              <a:gd name="connsiteX9" fmla="*/ 2259477 w 6115733"/>
              <a:gd name="connsiteY9" fmla="*/ 0 h 6456021"/>
              <a:gd name="connsiteX10" fmla="*/ 6115733 w 6115733"/>
              <a:gd name="connsiteY10" fmla="*/ 3852396 h 6456021"/>
              <a:gd name="connsiteX11" fmla="*/ 5235152 w 6115733"/>
              <a:gd name="connsiteY11" fmla="*/ 6302877 h 6456021"/>
              <a:gd name="connsiteX12" fmla="*/ 5095826 w 6115733"/>
              <a:gd name="connsiteY12" fmla="*/ 6456021 h 6456021"/>
              <a:gd name="connsiteX13" fmla="*/ 4617788 w 6115733"/>
              <a:gd name="connsiteY13" fmla="*/ 6456021 h 6456021"/>
              <a:gd name="connsiteX14" fmla="*/ 4747668 w 6115733"/>
              <a:gd name="connsiteY14" fmla="*/ 6338096 h 6456021"/>
              <a:gd name="connsiteX15" fmla="*/ 5778311 w 6115733"/>
              <a:gd name="connsiteY15" fmla="*/ 3852396 h 6456021"/>
              <a:gd name="connsiteX16" fmla="*/ 2259477 w 6115733"/>
              <a:gd name="connsiteY16" fmla="*/ 337085 h 6456021"/>
              <a:gd name="connsiteX17" fmla="*/ 21172 w 6115733"/>
              <a:gd name="connsiteY17" fmla="*/ 1139811 h 6456021"/>
              <a:gd name="connsiteX18" fmla="*/ 0 w 6115733"/>
              <a:gd name="connsiteY18" fmla="*/ 1159034 h 6456021"/>
              <a:gd name="connsiteX19" fmla="*/ 0 w 6115733"/>
              <a:gd name="connsiteY19" fmla="*/ 735177 h 6456021"/>
              <a:gd name="connsiteX20" fmla="*/ 103407 w 6115733"/>
              <a:gd name="connsiteY20" fmla="*/ 657929 h 6456021"/>
              <a:gd name="connsiteX21" fmla="*/ 2259477 w 6115733"/>
              <a:gd name="connsiteY21" fmla="*/ 0 h 645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  <a:blipFill dpi="0" rotWithShape="1">
            <a:blip r:embed="rId4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8" name="Picture 8" descr="Icon&#10;&#10;Description automatically generated">
            <a:extLst>
              <a:ext uri="{FF2B5EF4-FFF2-40B4-BE49-F238E27FC236}">
                <a16:creationId xmlns:a16="http://schemas.microsoft.com/office/drawing/2014/main" id="{CB69C1B1-8A6E-4103-AF97-D73E49F1F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l="3752" r="1518"/>
          <a:stretch/>
        </p:blipFill>
        <p:spPr>
          <a:xfrm>
            <a:off x="-9866" y="401980"/>
            <a:ext cx="6115733" cy="6456021"/>
          </a:xfrm>
          <a:custGeom>
            <a:avLst/>
            <a:gdLst/>
            <a:ahLst/>
            <a:cxnLst/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4CA915D-BDF0-41F8-B00E-FB186EFF7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17AAC03-BF64-4E67-9032-3BD024998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A131397-5A45-4344-9983-5E400A3EA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pic>
        <p:nvPicPr>
          <p:cNvPr id="16" name="Picture 17" descr="Table&#10;&#10;Description automatically generated">
            <a:extLst>
              <a:ext uri="{FF2B5EF4-FFF2-40B4-BE49-F238E27FC236}">
                <a16:creationId xmlns:a16="http://schemas.microsoft.com/office/drawing/2014/main" id="{853DF28B-DDEA-4269-9CF6-C4BB18EEF5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9487" y="3223953"/>
            <a:ext cx="4876801" cy="1614779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F4693BE3-524A-402C-AA55-00FB8B95DC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3144" y="3042357"/>
            <a:ext cx="1113065" cy="1101272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95C774-A7FC-4543-BB19-7A01E38C45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443120"/>
              </p:ext>
            </p:extLst>
          </p:nvPr>
        </p:nvGraphicFramePr>
        <p:xfrm>
          <a:off x="6488206" y="5467831"/>
          <a:ext cx="4953000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3003285543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737777390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4065274700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455274773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956541610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61675130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​</a:t>
                      </a:r>
                      <a:endParaRPr lang="en-US" sz="12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Positive​</a:t>
                      </a:r>
                      <a:endParaRPr lang="en-US" sz="1200" b="1">
                        <a:solidFill>
                          <a:srgbClr val="FFFFFF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Negative​</a:t>
                      </a:r>
                      <a:endParaRPr lang="en-US" sz="1200" b="1">
                        <a:solidFill>
                          <a:srgbClr val="FFFFFF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Neutral​</a:t>
                      </a:r>
                      <a:endParaRPr lang="en-US" sz="1200" b="1">
                        <a:solidFill>
                          <a:srgbClr val="FFFFFF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Likes</a:t>
                      </a:r>
                      <a:endParaRPr lang="en-US" sz="1200" b="1">
                        <a:solidFill>
                          <a:srgbClr val="FFFFFF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Dislikes</a:t>
                      </a:r>
                      <a:endParaRPr lang="en-US" sz="1200" b="1">
                        <a:solidFill>
                          <a:srgbClr val="FFFFFF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319526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Trump​</a:t>
                      </a:r>
                      <a:endParaRPr lang="en-US" sz="1200"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5.5​</a:t>
                      </a:r>
                      <a:endParaRPr lang="en-US" sz="1200"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9.2​</a:t>
                      </a:r>
                      <a:endParaRPr lang="en-US" sz="1200"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85.4​</a:t>
                      </a:r>
                      <a:endParaRPr lang="en-US" sz="1200"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>
                          <a:effectLst/>
                        </a:rPr>
                        <a:t>9776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>
                          <a:effectLst/>
                        </a:rPr>
                        <a:t>855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7758241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Control​</a:t>
                      </a:r>
                      <a:endParaRPr lang="en-US" sz="1200"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3.5​</a:t>
                      </a:r>
                      <a:endParaRPr lang="en-US" sz="1200"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3.1​</a:t>
                      </a:r>
                      <a:endParaRPr lang="en-US" sz="1200"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93.5​</a:t>
                      </a:r>
                      <a:endParaRPr lang="en-US" sz="1200"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>
                          <a:effectLst/>
                        </a:rPr>
                        <a:t>15977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>
                          <a:effectLst/>
                        </a:rPr>
                        <a:t>967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09202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4654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13" name="Rectangle 13">
            <a:extLst>
              <a:ext uri="{FF2B5EF4-FFF2-40B4-BE49-F238E27FC236}">
                <a16:creationId xmlns:a16="http://schemas.microsoft.com/office/drawing/2014/main" id="{CCF043BA-0C52-4068-BCF5-2B2D89BA9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1FE249-2CF9-4104-9860-9BDDC97AD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612" y="484632"/>
            <a:ext cx="3816774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Conclusions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06F6C35-224F-4E70-A250-A3676018E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l="28765" r="9593"/>
          <a:stretch/>
        </p:blipFill>
        <p:spPr>
          <a:xfrm>
            <a:off x="3343" y="10"/>
            <a:ext cx="7548923" cy="685799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97097-D8D0-498F-88D4-5D64E0C93E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83611" y="2121408"/>
            <a:ext cx="3938740" cy="40507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182880">
              <a:lnSpc>
                <a:spcPct val="90000"/>
              </a:lnSpc>
              <a:buClr>
                <a:srgbClr val="9E3611"/>
              </a:buClr>
              <a:buChar char="§"/>
            </a:pPr>
            <a:r>
              <a:rPr lang="en-US" sz="1600">
                <a:solidFill>
                  <a:schemeClr val="tx1"/>
                </a:solidFill>
              </a:rPr>
              <a:t>People come to YouTube for episodic content</a:t>
            </a:r>
          </a:p>
          <a:p>
            <a:pPr indent="-182880">
              <a:lnSpc>
                <a:spcPct val="90000"/>
              </a:lnSpc>
              <a:buClr>
                <a:srgbClr val="9E3611"/>
              </a:buClr>
              <a:buChar char="§"/>
            </a:pPr>
            <a:r>
              <a:rPr lang="en-US" sz="1600">
                <a:solidFill>
                  <a:schemeClr val="tx1"/>
                </a:solidFill>
              </a:rPr>
              <a:t>The most viewed videos throughout the world are usually music videos</a:t>
            </a:r>
          </a:p>
          <a:p>
            <a:pPr indent="-182880">
              <a:lnSpc>
                <a:spcPct val="90000"/>
              </a:lnSpc>
              <a:buClr>
                <a:srgbClr val="9E3611"/>
              </a:buClr>
              <a:buChar char="§"/>
            </a:pPr>
            <a:r>
              <a:rPr lang="en-US" sz="1600">
                <a:solidFill>
                  <a:schemeClr val="tx1"/>
                </a:solidFill>
              </a:rPr>
              <a:t>The top 6 categories are globally consistent</a:t>
            </a:r>
            <a:endParaRPr lang="en-US" sz="1600">
              <a:solidFill>
                <a:schemeClr val="tx1"/>
              </a:solidFill>
              <a:ea typeface="+mn-lt"/>
              <a:cs typeface="+mn-lt"/>
            </a:endParaRPr>
          </a:p>
          <a:p>
            <a:pPr indent="-182880">
              <a:lnSpc>
                <a:spcPct val="90000"/>
              </a:lnSpc>
              <a:buClr>
                <a:srgbClr val="9E3611"/>
              </a:buClr>
              <a:buChar char="§"/>
            </a:pPr>
            <a:r>
              <a:rPr lang="en-US" sz="1600">
                <a:solidFill>
                  <a:schemeClr val="tx1"/>
                </a:solidFill>
                <a:ea typeface="+mn-lt"/>
                <a:cs typeface="+mn-lt"/>
              </a:rPr>
              <a:t>GNI of a country can have an influence on the lower ranked categories</a:t>
            </a:r>
            <a:endParaRPr lang="en-US" sz="1600">
              <a:solidFill>
                <a:schemeClr val="tx1"/>
              </a:solidFill>
            </a:endParaRPr>
          </a:p>
          <a:p>
            <a:pPr indent="-182880">
              <a:lnSpc>
                <a:spcPct val="90000"/>
              </a:lnSpc>
              <a:buClr>
                <a:srgbClr val="9E3611"/>
              </a:buClr>
              <a:buFont typeface="Wingdings" pitchFamily="2" charset="2"/>
              <a:buChar char="§"/>
            </a:pPr>
            <a:r>
              <a:rPr lang="en-US" sz="1600">
                <a:solidFill>
                  <a:schemeClr val="tx1"/>
                </a:solidFill>
                <a:ea typeface="+mn-lt"/>
                <a:cs typeface="+mn-lt"/>
              </a:rPr>
              <a:t>To make a video trend use the words official, episode, trailer, versus (vs. / v.)</a:t>
            </a:r>
            <a:endParaRPr lang="en-US" sz="1600">
              <a:solidFill>
                <a:schemeClr val="tx1"/>
              </a:solidFill>
            </a:endParaRPr>
          </a:p>
          <a:p>
            <a:pPr indent="-182880">
              <a:lnSpc>
                <a:spcPct val="90000"/>
              </a:lnSpc>
              <a:buClr>
                <a:srgbClr val="9E3611"/>
              </a:buClr>
              <a:buChar char="§"/>
            </a:pPr>
            <a:r>
              <a:rPr lang="en-US" sz="1600">
                <a:solidFill>
                  <a:schemeClr val="tx1"/>
                </a:solidFill>
              </a:rPr>
              <a:t>Politics is more divisive than other topics but doesn't get nearly as much attention and likes</a:t>
            </a:r>
          </a:p>
          <a:p>
            <a:pPr>
              <a:lnSpc>
                <a:spcPct val="90000"/>
              </a:lnSpc>
              <a:buClr>
                <a:srgbClr val="9E3611"/>
              </a:buClr>
            </a:pPr>
            <a:endParaRPr lang="en-US" sz="1600">
              <a:solidFill>
                <a:schemeClr val="tx1"/>
              </a:solidFill>
            </a:endParaRPr>
          </a:p>
          <a:p>
            <a:pPr marL="102870" indent="-285750">
              <a:lnSpc>
                <a:spcPct val="90000"/>
              </a:lnSpc>
              <a:buClr>
                <a:srgbClr val="9E3611"/>
              </a:buClr>
              <a:buFont typeface="Arial" pitchFamily="2" charset="2"/>
              <a:buChar char="•"/>
            </a:pPr>
            <a:endParaRPr lang="en-US" sz="1600">
              <a:solidFill>
                <a:schemeClr val="tx1"/>
              </a:solidFill>
            </a:endParaRPr>
          </a:p>
          <a:p>
            <a:pPr indent="-182880">
              <a:lnSpc>
                <a:spcPct val="90000"/>
              </a:lnSpc>
              <a:buClr>
                <a:srgbClr val="9E3611"/>
              </a:buClr>
              <a:buChar char="§"/>
            </a:pPr>
            <a:endParaRPr lang="en-US" sz="1600">
              <a:solidFill>
                <a:schemeClr val="tx1"/>
              </a:solidFill>
            </a:endParaRPr>
          </a:p>
          <a:p>
            <a:pPr indent="-182880">
              <a:lnSpc>
                <a:spcPct val="90000"/>
              </a:lnSpc>
              <a:buClr>
                <a:srgbClr val="9E3611"/>
              </a:buClr>
              <a:buChar char="§"/>
            </a:pPr>
            <a:endParaRPr lang="en-US" sz="1600">
              <a:solidFill>
                <a:schemeClr val="tx1"/>
              </a:solidFill>
            </a:endParaRP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789ACCC8-A635-400E-B9C0-AD9CA5710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BC21CEB-233C-4B50-8CCA-829AD0428F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9" name="Oval 17">
              <a:extLst>
                <a:ext uri="{FF2B5EF4-FFF2-40B4-BE49-F238E27FC236}">
                  <a16:creationId xmlns:a16="http://schemas.microsoft.com/office/drawing/2014/main" id="{F3DF2D74-CD63-49A8-A93B-9DA2F5951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7750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FB3BB-2575-43BE-A92E-620C08D93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 Fact: KPOP IS taking over the world</a:t>
            </a:r>
            <a:endParaRPr lang="en-US">
              <a:latin typeface="Rockwell Condensed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5EFD7CD-9B1E-477A-B214-6C8E848F4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110" y="602514"/>
            <a:ext cx="7136780" cy="401211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51E43-2FF9-44C5-A82B-034B8F523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BTS videos were in the top 10 of most liked trending videos across the world.</a:t>
            </a:r>
          </a:p>
          <a:p>
            <a:r>
              <a:rPr lang="en-US"/>
              <a:t>Canada, Germany, France, UK, Japan, South Korea, Mexico, Russia, USA all have mad love for BTS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918239-F7B6-4B37-96AB-D9892513622A}"/>
              </a:ext>
            </a:extLst>
          </p:cNvPr>
          <p:cNvSpPr txBox="1"/>
          <p:nvPr/>
        </p:nvSpPr>
        <p:spPr>
          <a:xfrm>
            <a:off x="533400" y="61626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THE END!! </a:t>
            </a:r>
          </a:p>
        </p:txBody>
      </p:sp>
    </p:spTree>
    <p:extLst>
      <p:ext uri="{BB962C8B-B14F-4D97-AF65-F5344CB8AC3E}">
        <p14:creationId xmlns:p14="http://schemas.microsoft.com/office/powerpoint/2010/main" val="1455182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BB790A-23CE-4859-9AFF-C3208EBA5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/>
              <a:t>Data Sources: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794DC-F486-4D95-AC54-AB0368460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hlinkClick r:id="rId4"/>
              </a:rPr>
              <a:t>Trending YouTube Video Statistics</a:t>
            </a:r>
            <a:endParaRPr lang="en-US" dirty="0"/>
          </a:p>
          <a:p>
            <a:pPr lvl="1">
              <a:buClr>
                <a:srgbClr val="9E3611"/>
              </a:buClr>
            </a:pPr>
            <a:r>
              <a:rPr lang="en-US" dirty="0"/>
              <a:t>Primary Source for our project </a:t>
            </a:r>
          </a:p>
          <a:p>
            <a:pPr lvl="1">
              <a:buClr>
                <a:srgbClr val="9E3611"/>
              </a:buClr>
            </a:pPr>
            <a:r>
              <a:rPr lang="en-US" dirty="0"/>
              <a:t>From Kaggle - (data points range from </a:t>
            </a:r>
            <a:r>
              <a:rPr lang="en-US" dirty="0">
                <a:ea typeface="+mn-lt"/>
                <a:cs typeface="+mn-lt"/>
              </a:rPr>
              <a:t>November 14, 2017 through June 14, 2018)</a:t>
            </a:r>
          </a:p>
          <a:p>
            <a:pPr lvl="1">
              <a:buClr>
                <a:srgbClr val="9E3611"/>
              </a:buClr>
            </a:pPr>
            <a:r>
              <a:rPr lang="en-US" dirty="0"/>
              <a:t>Data from the top trending YouTube videos from 10 countries</a:t>
            </a:r>
          </a:p>
          <a:p>
            <a:pPr lvl="2">
              <a:buClr>
                <a:srgbClr val="9E3611"/>
              </a:buClr>
            </a:pPr>
            <a:r>
              <a:rPr lang="en-US" dirty="0"/>
              <a:t>(</a:t>
            </a:r>
            <a:r>
              <a:rPr lang="en-US" dirty="0">
                <a:ea typeface="+mn-lt"/>
                <a:cs typeface="+mn-lt"/>
              </a:rPr>
              <a:t>Canada, Germany, France, Great Britain, India, Japan, South Korea, Mexico, Russia, &amp; United States)</a:t>
            </a:r>
          </a:p>
          <a:p>
            <a:pPr marL="0" indent="0">
              <a:buClr>
                <a:srgbClr val="9E3611"/>
              </a:buClr>
              <a:buNone/>
            </a:pPr>
            <a:r>
              <a:rPr lang="en-US" dirty="0">
                <a:ea typeface="+mn-lt"/>
                <a:cs typeface="+mn-lt"/>
                <a:hlinkClick r:id="rId5"/>
              </a:rPr>
              <a:t>Income by Country</a:t>
            </a:r>
            <a:endParaRPr lang="en-US" dirty="0">
              <a:ea typeface="+mn-lt"/>
              <a:cs typeface="+mn-lt"/>
            </a:endParaRPr>
          </a:p>
          <a:p>
            <a:pPr lvl="1">
              <a:buClr>
                <a:srgbClr val="9E3611"/>
              </a:buClr>
            </a:pPr>
            <a:r>
              <a:rPr lang="en-US" dirty="0"/>
              <a:t>Provided the 2018 Gross National Income per capita</a:t>
            </a:r>
          </a:p>
          <a:p>
            <a:pPr lvl="1">
              <a:buClr>
                <a:srgbClr val="9E3611"/>
              </a:buClr>
            </a:pPr>
            <a:r>
              <a:rPr lang="en-US" dirty="0"/>
              <a:t>From Kaggle - (used to explore if GNI affects which videos trend) </a:t>
            </a:r>
          </a:p>
          <a:p>
            <a:pPr marL="0" indent="0">
              <a:buNone/>
            </a:pPr>
            <a:r>
              <a:rPr lang="en-US" dirty="0">
                <a:hlinkClick r:id="rId6"/>
              </a:rPr>
              <a:t>Official</a:t>
            </a:r>
            <a:r>
              <a:rPr lang="en-US" dirty="0">
                <a:ea typeface="+mn-lt"/>
                <a:cs typeface="+mn-lt"/>
                <a:hlinkClick r:id="rId6"/>
              </a:rPr>
              <a:t> Languages By Country</a:t>
            </a:r>
            <a:endParaRPr lang="en-US" dirty="0">
              <a:ea typeface="+mn-lt"/>
              <a:cs typeface="+mn-lt"/>
            </a:endParaRPr>
          </a:p>
          <a:p>
            <a:pPr lvl="1">
              <a:buClr>
                <a:srgbClr val="9E3611"/>
              </a:buClr>
            </a:pPr>
            <a:r>
              <a:rPr lang="en-US" dirty="0">
                <a:ea typeface="+mn-lt"/>
                <a:cs typeface="+mn-lt"/>
              </a:rPr>
              <a:t>Scraped from Wikipedia page of official language by country </a:t>
            </a:r>
          </a:p>
          <a:p>
            <a:pPr lvl="1">
              <a:buClr>
                <a:srgbClr val="9E3611"/>
              </a:buClr>
            </a:pPr>
            <a:r>
              <a:rPr lang="en-US" dirty="0"/>
              <a:t>Used to group countries that speak the same language 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9765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B1FDD-86BD-4B5D-A25A-FFB321E41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03632"/>
            <a:ext cx="10058400" cy="1609344"/>
          </a:xfrm>
        </p:spPr>
        <p:txBody>
          <a:bodyPr/>
          <a:lstStyle/>
          <a:p>
            <a:r>
              <a:rPr lang="en-US"/>
              <a:t>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83CDF-9AE2-4E1C-BA7C-0FFF64563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Noticed that some videos were trending for multiple days in a row which resulted in multiple entries for the same video</a:t>
            </a:r>
          </a:p>
          <a:p>
            <a:pPr>
              <a:buClr>
                <a:srgbClr val="9E3611"/>
              </a:buClr>
            </a:pPr>
            <a:r>
              <a:rPr lang="en-US"/>
              <a:t>Created a function to parition and rank entries from each country with the most recent trending date as rank 1. (latest to earliest video) </a:t>
            </a:r>
          </a:p>
          <a:p>
            <a:pPr lvl="1">
              <a:buClr>
                <a:srgbClr val="9E3611"/>
              </a:buClr>
            </a:pPr>
            <a:r>
              <a:rPr lang="en-US"/>
              <a:t>Original Youtube Dataset had 363,372 records</a:t>
            </a:r>
          </a:p>
          <a:p>
            <a:pPr lvl="1">
              <a:buClr>
                <a:srgbClr val="9E3611"/>
              </a:buClr>
            </a:pPr>
            <a:r>
              <a:rPr lang="en-US"/>
              <a:t>Dataset with just the latest entry had 200,667 records</a:t>
            </a:r>
            <a:endParaRPr lang="en-US">
              <a:ea typeface="+mn-lt"/>
              <a:cs typeface="+mn-lt"/>
            </a:endParaRPr>
          </a:p>
          <a:p>
            <a:pPr>
              <a:buClr>
                <a:srgbClr val="9E3611"/>
              </a:buClr>
            </a:pPr>
            <a:r>
              <a:rPr lang="en-US"/>
              <a:t>Our Language dataset was very messy after we scraped it from the wikipedia page</a:t>
            </a:r>
          </a:p>
          <a:p>
            <a:pPr lvl="1">
              <a:spcAft>
                <a:spcPts val="0"/>
              </a:spcAft>
              <a:buClr>
                <a:srgbClr val="9E3611"/>
              </a:buClr>
            </a:pPr>
            <a:r>
              <a:rPr lang="en-US"/>
              <a:t>Had to build a dictionary and do some manual cleaning</a:t>
            </a:r>
          </a:p>
          <a:p>
            <a:pPr lvl="1">
              <a:spcAft>
                <a:spcPts val="0"/>
              </a:spcAft>
              <a:buClr>
                <a:srgbClr val="9E3611"/>
              </a:buClr>
            </a:pPr>
            <a:r>
              <a:rPr lang="en-US"/>
              <a:t>Turned the dictionary into a list to get the official language of each country</a:t>
            </a:r>
          </a:p>
          <a:p>
            <a:pPr lvl="1">
              <a:buClr>
                <a:srgbClr val="9E3611"/>
              </a:buClr>
            </a:pP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1E02DF9-B2E4-4775-B86F-17785ED40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536721"/>
            <a:ext cx="6400800" cy="57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752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2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A57AFD-F188-42EB-BB39-E9F760199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/>
              <a:t>Top Trending Video Durations</a:t>
            </a:r>
            <a:endParaRPr lang="en-US">
              <a:latin typeface="Rockwell Condensed"/>
            </a:endParaRPr>
          </a:p>
        </p:txBody>
      </p:sp>
      <p:sp>
        <p:nvSpPr>
          <p:cNvPr id="34" name="Oval 2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35" name="Oval 2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8" name="Picture 38" descr="Table&#10;&#10;Description automatically generated">
            <a:extLst>
              <a:ext uri="{FF2B5EF4-FFF2-40B4-BE49-F238E27FC236}">
                <a16:creationId xmlns:a16="http://schemas.microsoft.com/office/drawing/2014/main" id="{50424F82-8270-4546-8839-89FE5A489F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83325" y="2473833"/>
            <a:ext cx="7212021" cy="4184142"/>
          </a:xfrm>
        </p:spPr>
      </p:pic>
    </p:spTree>
    <p:extLst>
      <p:ext uri="{BB962C8B-B14F-4D97-AF65-F5344CB8AC3E}">
        <p14:creationId xmlns:p14="http://schemas.microsoft.com/office/powerpoint/2010/main" val="3406774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2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3DA1A0-AEB8-4A40-B643-FACAE0209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56" y="4162031"/>
            <a:ext cx="4543683" cy="1767141"/>
          </a:xfrm>
        </p:spPr>
        <p:txBody>
          <a:bodyPr>
            <a:normAutofit/>
          </a:bodyPr>
          <a:lstStyle/>
          <a:p>
            <a:pPr algn="r"/>
            <a:r>
              <a:rPr lang="en-US">
                <a:ea typeface="+mj-lt"/>
                <a:cs typeface="+mj-lt"/>
              </a:rPr>
              <a:t>Longest Trending Videos</a:t>
            </a:r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3CE7164D-F069-4FBF-B3E2-125FA8957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502" y="159411"/>
            <a:ext cx="7747729" cy="347300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5" descr="Text&#10;&#10;Description automatically generated">
            <a:extLst>
              <a:ext uri="{FF2B5EF4-FFF2-40B4-BE49-F238E27FC236}">
                <a16:creationId xmlns:a16="http://schemas.microsoft.com/office/drawing/2014/main" id="{CBA3E935-FF35-46D7-99F2-4F9C959F9C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2014" y="3765798"/>
            <a:ext cx="4950629" cy="256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76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59D8741-EAD6-41B1-A882-70D70FC35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1035" y="1679569"/>
            <a:ext cx="3498864" cy="3498858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5444F36-3103-4D11-A25F-C054D4606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134" y="1864667"/>
            <a:ext cx="3128666" cy="3128662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4EEE22-927A-4976-9C7A-D9F1F5CF7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rgbClr val="FFFFFF"/>
                </a:solidFill>
              </a:rPr>
              <a:t>Analysis Questions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974E1F46-B1CC-45FC-8D1A-E0C565D3DB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4585345"/>
              </p:ext>
            </p:extLst>
          </p:nvPr>
        </p:nvGraphicFramePr>
        <p:xfrm>
          <a:off x="6081713" y="725488"/>
          <a:ext cx="5141912" cy="5407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076308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D69A4-1B29-408C-9535-8A0BD3A5A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798394"/>
            <a:ext cx="4730451" cy="1637730"/>
          </a:xfrm>
        </p:spPr>
        <p:txBody>
          <a:bodyPr>
            <a:normAutofit/>
          </a:bodyPr>
          <a:lstStyle/>
          <a:p>
            <a:r>
              <a:rPr lang="en-US" sz="4800"/>
              <a:t>Title words </a:t>
            </a:r>
            <a:r>
              <a:rPr lang="en-US" sz="4800" err="1"/>
              <a:t>bY</a:t>
            </a:r>
            <a:r>
              <a:rPr lang="en-US" sz="4800"/>
              <a:t> language</a:t>
            </a:r>
          </a:p>
        </p:txBody>
      </p:sp>
      <p:sp>
        <p:nvSpPr>
          <p:cNvPr id="13" name="Freeform: Shape 15">
            <a:extLst>
              <a:ext uri="{FF2B5EF4-FFF2-40B4-BE49-F238E27FC236}">
                <a16:creationId xmlns:a16="http://schemas.microsoft.com/office/drawing/2014/main" id="{B16070FD-9EB8-4AC8-A8E2-267228385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4" y="0"/>
            <a:ext cx="6278877" cy="685800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E976044A-0711-4681-A959-68207289B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124" y="265680"/>
            <a:ext cx="5248997" cy="316575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226EC31-9EB8-46EC-88F1-4EFDA4A9B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845470"/>
              </p:ext>
            </p:extLst>
          </p:nvPr>
        </p:nvGraphicFramePr>
        <p:xfrm>
          <a:off x="333828" y="2888342"/>
          <a:ext cx="5174453" cy="36462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168">
                  <a:extLst>
                    <a:ext uri="{9D8B030D-6E8A-4147-A177-3AD203B41FA5}">
                      <a16:colId xmlns:a16="http://schemas.microsoft.com/office/drawing/2014/main" val="2532727486"/>
                    </a:ext>
                  </a:extLst>
                </a:gridCol>
                <a:gridCol w="964331">
                  <a:extLst>
                    <a:ext uri="{9D8B030D-6E8A-4147-A177-3AD203B41FA5}">
                      <a16:colId xmlns:a16="http://schemas.microsoft.com/office/drawing/2014/main" val="2406361118"/>
                    </a:ext>
                  </a:extLst>
                </a:gridCol>
                <a:gridCol w="823208">
                  <a:extLst>
                    <a:ext uri="{9D8B030D-6E8A-4147-A177-3AD203B41FA5}">
                      <a16:colId xmlns:a16="http://schemas.microsoft.com/office/drawing/2014/main" val="1719764235"/>
                    </a:ext>
                  </a:extLst>
                </a:gridCol>
                <a:gridCol w="870248">
                  <a:extLst>
                    <a:ext uri="{9D8B030D-6E8A-4147-A177-3AD203B41FA5}">
                      <a16:colId xmlns:a16="http://schemas.microsoft.com/office/drawing/2014/main" val="2274540395"/>
                    </a:ext>
                  </a:extLst>
                </a:gridCol>
                <a:gridCol w="927809">
                  <a:extLst>
                    <a:ext uri="{9D8B030D-6E8A-4147-A177-3AD203B41FA5}">
                      <a16:colId xmlns:a16="http://schemas.microsoft.com/office/drawing/2014/main" val="3150313441"/>
                    </a:ext>
                  </a:extLst>
                </a:gridCol>
                <a:gridCol w="812689">
                  <a:extLst>
                    <a:ext uri="{9D8B030D-6E8A-4147-A177-3AD203B41FA5}">
                      <a16:colId xmlns:a16="http://schemas.microsoft.com/office/drawing/2014/main" val="3029125337"/>
                    </a:ext>
                  </a:extLst>
                </a:gridCol>
              </a:tblGrid>
              <a:tr h="375121"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English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French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Spanish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German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Japanese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Russian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1452249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episode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episode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vs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episode </a:t>
                      </a:r>
                      <a:endParaRPr lang="en-US" sz="11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vs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release </a:t>
                      </a:r>
                      <a:endParaRPr lang="en-US" sz="11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75417662"/>
                  </a:ext>
                </a:extLst>
              </a:tr>
              <a:tr h="267943"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official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vs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part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vs </a:t>
                      </a:r>
                      <a:endParaRPr lang="en-US" sz="11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Japan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series </a:t>
                      </a:r>
                      <a:endParaRPr lang="en-US" sz="11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4932772"/>
                  </a:ext>
                </a:extLst>
              </a:tr>
              <a:tr h="375121"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vs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episode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episode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episode </a:t>
                      </a:r>
                      <a:endParaRPr lang="en-US" sz="11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Talk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overview </a:t>
                      </a:r>
                      <a:endParaRPr lang="en-US" sz="11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737319"/>
                  </a:ext>
                </a:extLst>
              </a:tr>
              <a:tr h="281340"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video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err="1">
                          <a:effectLst/>
                        </a:rPr>
                        <a:t>hd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video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video </a:t>
                      </a:r>
                      <a:endParaRPr lang="en-US" sz="11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Man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news </a:t>
                      </a:r>
                      <a:endParaRPr lang="en-US" sz="11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46242384"/>
                  </a:ext>
                </a:extLst>
              </a:tr>
              <a:tr h="361723"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full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err="1">
                          <a:effectLst/>
                        </a:rPr>
                        <a:t>france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episode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err="1">
                          <a:effectLst/>
                        </a:rPr>
                        <a:t>hd</a:t>
                      </a: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Fruit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Russia </a:t>
                      </a:r>
                      <a:endParaRPr lang="en-US" sz="11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89341981"/>
                  </a:ext>
                </a:extLst>
              </a:tr>
              <a:tr h="334930"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trump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plus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full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tv </a:t>
                      </a:r>
                      <a:endParaRPr lang="en-US" sz="11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Cat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episode </a:t>
                      </a:r>
                      <a:endParaRPr lang="en-US" sz="11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15219893"/>
                  </a:ext>
                </a:extLst>
              </a:tr>
              <a:tr h="361723"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new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highlights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err="1">
                          <a:effectLst/>
                        </a:rPr>
                        <a:t>hd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official </a:t>
                      </a:r>
                      <a:endParaRPr lang="en-US" sz="11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Times </a:t>
                      </a:r>
                      <a:endParaRPr lang="en-US" sz="12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az-Cyrl-AZ" sz="1100">
                          <a:effectLst/>
                        </a:rPr>
                        <a:t>путина </a:t>
                      </a:r>
                      <a:endParaRPr lang="az-Cyrl-AZ" sz="11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2698746"/>
                  </a:ext>
                </a:extLst>
              </a:tr>
              <a:tr h="334930"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game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johnny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err="1">
                          <a:effectLst/>
                        </a:rPr>
                        <a:t>méxico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highlights </a:t>
                      </a:r>
                      <a:endParaRPr lang="en-US" sz="11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Big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az-Cyrl-AZ" sz="1100">
                          <a:effectLst/>
                        </a:rPr>
                        <a:t>сезон </a:t>
                      </a:r>
                      <a:endParaRPr lang="az-Cyrl-AZ" sz="11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84332191"/>
                  </a:ext>
                </a:extLst>
              </a:tr>
              <a:tr h="375121"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trailer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Tv show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trailer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episode </a:t>
                      </a:r>
                      <a:endParaRPr lang="en-US" sz="11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Gluttony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az-Cyrl-AZ" sz="1100">
                          <a:effectLst/>
                        </a:rPr>
                        <a:t>русские </a:t>
                      </a:r>
                      <a:endParaRPr lang="az-Cyrl-AZ" sz="11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96857515"/>
                  </a:ext>
                </a:extLst>
              </a:tr>
              <a:tr h="375121"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episode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tv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live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full </a:t>
                      </a:r>
                      <a:endParaRPr lang="en-US" sz="11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Battle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az-Cyrl-AZ" sz="1100">
                          <a:effectLst/>
                        </a:rPr>
                        <a:t>путин </a:t>
                      </a:r>
                      <a:endParaRPr lang="az-Cyrl-AZ" sz="11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68666894"/>
                  </a:ext>
                </a:extLst>
              </a:tr>
            </a:tbl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93591A6-A62F-4800-9F80-81F4AF626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6574" y="4010987"/>
            <a:ext cx="3772509" cy="26501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Used NLTK tokenize to create tokens for each language</a:t>
            </a:r>
            <a:endParaRPr lang="en-US"/>
          </a:p>
          <a:p>
            <a:pPr>
              <a:buClr>
                <a:srgbClr val="9E3611"/>
              </a:buClr>
            </a:pPr>
            <a:r>
              <a:rPr lang="en-US" sz="1600">
                <a:solidFill>
                  <a:schemeClr val="bg1"/>
                </a:solidFill>
              </a:rPr>
              <a:t>Tokenized Japanese using re and </a:t>
            </a:r>
            <a:r>
              <a:rPr lang="en-US" sz="1600" err="1">
                <a:solidFill>
                  <a:schemeClr val="bg1"/>
                </a:solidFill>
                <a:ea typeface="+mn-lt"/>
                <a:cs typeface="+mn-lt"/>
              </a:rPr>
              <a:t>fugashi</a:t>
            </a:r>
            <a:endParaRPr lang="en-US" sz="160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buClr>
                <a:srgbClr val="9E3611"/>
              </a:buClr>
            </a:pP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Removed Japanese </a:t>
            </a:r>
            <a:r>
              <a:rPr lang="en-US" sz="1600" err="1">
                <a:solidFill>
                  <a:schemeClr val="bg1"/>
                </a:solidFill>
                <a:ea typeface="+mn-lt"/>
                <a:cs typeface="+mn-lt"/>
              </a:rPr>
              <a:t>stopwords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 from </a:t>
            </a:r>
            <a:r>
              <a:rPr lang="en-US" sz="1600" err="1">
                <a:solidFill>
                  <a:schemeClr val="bg1"/>
                </a:solidFill>
                <a:ea typeface="+mn-lt"/>
                <a:cs typeface="+mn-lt"/>
              </a:rPr>
              <a:t>Github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 repository and manually removed more </a:t>
            </a:r>
            <a:r>
              <a:rPr lang="en-US" sz="1600" err="1">
                <a:solidFill>
                  <a:schemeClr val="bg1"/>
                </a:solidFill>
                <a:ea typeface="+mn-lt"/>
                <a:cs typeface="+mn-lt"/>
              </a:rPr>
              <a:t>stopwords</a:t>
            </a:r>
            <a:endParaRPr lang="en-US" sz="160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68490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77">
            <a:extLst>
              <a:ext uri="{FF2B5EF4-FFF2-40B4-BE49-F238E27FC236}">
                <a16:creationId xmlns:a16="http://schemas.microsoft.com/office/drawing/2014/main" id="{01C40124-1649-4FF2-8F64-C8284EB9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86727CD-9977-4B25-9516-2B6E06AAA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219F4D31-E06B-4B98-A1F1-A29AFCBDD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87" name="Rectangle 81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4" name="Picture 14" descr="Text&#10;&#10;Description automatically generated">
            <a:extLst>
              <a:ext uri="{FF2B5EF4-FFF2-40B4-BE49-F238E27FC236}">
                <a16:creationId xmlns:a16="http://schemas.microsoft.com/office/drawing/2014/main" id="{8B6E6CD0-5F28-4676-B3C5-9B7D9595F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867" y="751545"/>
            <a:ext cx="4950629" cy="2567518"/>
          </a:xfrm>
          <a:prstGeom prst="rect">
            <a:avLst/>
          </a:prstGeom>
        </p:spPr>
      </p:pic>
      <p:sp>
        <p:nvSpPr>
          <p:cNvPr id="89" name="Rectangle 83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" name="Rectangle 85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5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D1AC99-B0B2-4073-9298-C7296EE09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56" y="4162031"/>
            <a:ext cx="4543683" cy="17671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latin typeface="Rockwell Condensed"/>
              </a:rPr>
              <a:t>Words Is Art</a:t>
            </a:r>
          </a:p>
        </p:txBody>
      </p:sp>
      <p:pic>
        <p:nvPicPr>
          <p:cNvPr id="13" name="Picture 13" descr="A picture containing whiteboard&#10;&#10;Description automatically generated">
            <a:extLst>
              <a:ext uri="{FF2B5EF4-FFF2-40B4-BE49-F238E27FC236}">
                <a16:creationId xmlns:a16="http://schemas.microsoft.com/office/drawing/2014/main" id="{6ED7E928-A327-40F5-8474-516C84D770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502" y="810022"/>
            <a:ext cx="4950632" cy="2450562"/>
          </a:xfrm>
          <a:prstGeom prst="rect">
            <a:avLst/>
          </a:prstGeom>
        </p:spPr>
      </p:pic>
      <p:sp>
        <p:nvSpPr>
          <p:cNvPr id="93" name="Rectangle 87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" name="Oval 89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95" name="Oval 91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5679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8AFD15B-CF29-4306-884F-47675092F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0BD8A4-CFC4-4ED5-90D5-8500FCE40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7544" y="1496465"/>
            <a:ext cx="4869179" cy="15179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>
                <a:solidFill>
                  <a:schemeClr val="tx1"/>
                </a:solidFill>
              </a:rPr>
              <a:t>Popping Categories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EC0D68F-F813-4414-800D-F8D4F0AB8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866" y="401980"/>
            <a:ext cx="6115733" cy="6456021"/>
          </a:xfrm>
          <a:custGeom>
            <a:avLst/>
            <a:gdLst>
              <a:gd name="connsiteX0" fmla="*/ 2259477 w 6115733"/>
              <a:gd name="connsiteY0" fmla="*/ 433395 h 6456021"/>
              <a:gd name="connsiteX1" fmla="*/ 5681904 w 6115733"/>
              <a:gd name="connsiteY1" fmla="*/ 3852396 h 6456021"/>
              <a:gd name="connsiteX2" fmla="*/ 4679499 w 6115733"/>
              <a:gd name="connsiteY2" fmla="*/ 6269995 h 6456021"/>
              <a:gd name="connsiteX3" fmla="*/ 4474613 w 6115733"/>
              <a:gd name="connsiteY3" fmla="*/ 6456021 h 6456021"/>
              <a:gd name="connsiteX4" fmla="*/ 44341 w 6115733"/>
              <a:gd name="connsiteY4" fmla="*/ 6456021 h 6456021"/>
              <a:gd name="connsiteX5" fmla="*/ 0 w 6115733"/>
              <a:gd name="connsiteY5" fmla="*/ 6415762 h 6456021"/>
              <a:gd name="connsiteX6" fmla="*/ 0 w 6115733"/>
              <a:gd name="connsiteY6" fmla="*/ 1289029 h 6456021"/>
              <a:gd name="connsiteX7" fmla="*/ 82495 w 6115733"/>
              <a:gd name="connsiteY7" fmla="*/ 1214128 h 6456021"/>
              <a:gd name="connsiteX8" fmla="*/ 2259477 w 6115733"/>
              <a:gd name="connsiteY8" fmla="*/ 433395 h 6456021"/>
              <a:gd name="connsiteX9" fmla="*/ 2259477 w 6115733"/>
              <a:gd name="connsiteY9" fmla="*/ 0 h 6456021"/>
              <a:gd name="connsiteX10" fmla="*/ 6115733 w 6115733"/>
              <a:gd name="connsiteY10" fmla="*/ 3852396 h 6456021"/>
              <a:gd name="connsiteX11" fmla="*/ 5235152 w 6115733"/>
              <a:gd name="connsiteY11" fmla="*/ 6302877 h 6456021"/>
              <a:gd name="connsiteX12" fmla="*/ 5095826 w 6115733"/>
              <a:gd name="connsiteY12" fmla="*/ 6456021 h 6456021"/>
              <a:gd name="connsiteX13" fmla="*/ 4617788 w 6115733"/>
              <a:gd name="connsiteY13" fmla="*/ 6456021 h 6456021"/>
              <a:gd name="connsiteX14" fmla="*/ 4747668 w 6115733"/>
              <a:gd name="connsiteY14" fmla="*/ 6338096 h 6456021"/>
              <a:gd name="connsiteX15" fmla="*/ 5778311 w 6115733"/>
              <a:gd name="connsiteY15" fmla="*/ 3852396 h 6456021"/>
              <a:gd name="connsiteX16" fmla="*/ 2259477 w 6115733"/>
              <a:gd name="connsiteY16" fmla="*/ 337085 h 6456021"/>
              <a:gd name="connsiteX17" fmla="*/ 21172 w 6115733"/>
              <a:gd name="connsiteY17" fmla="*/ 1139811 h 6456021"/>
              <a:gd name="connsiteX18" fmla="*/ 0 w 6115733"/>
              <a:gd name="connsiteY18" fmla="*/ 1159034 h 6456021"/>
              <a:gd name="connsiteX19" fmla="*/ 0 w 6115733"/>
              <a:gd name="connsiteY19" fmla="*/ 735177 h 6456021"/>
              <a:gd name="connsiteX20" fmla="*/ 103407 w 6115733"/>
              <a:gd name="connsiteY20" fmla="*/ 657929 h 6456021"/>
              <a:gd name="connsiteX21" fmla="*/ 2259477 w 6115733"/>
              <a:gd name="connsiteY21" fmla="*/ 0 h 645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0C0937E5-0535-49BA-A573-3F77B4835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4697" y="1979875"/>
            <a:ext cx="3323683" cy="409337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7B96D08-3DB0-435E-9162-B08F3B423647}"/>
              </a:ext>
            </a:extLst>
          </p:cNvPr>
          <p:cNvSpPr/>
          <p:nvPr/>
        </p:nvSpPr>
        <p:spPr>
          <a:xfrm>
            <a:off x="6587545" y="3007389"/>
            <a:ext cx="4869179" cy="3065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>
                <a:solidFill>
                  <a:schemeClr val="tx1"/>
                </a:solidFill>
              </a:rPr>
              <a:t>Entertainment 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>
                <a:solidFill>
                  <a:schemeClr val="tx1"/>
                </a:solidFill>
              </a:rPr>
              <a:t>People &amp; Blogs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>
                <a:solidFill>
                  <a:schemeClr val="tx1"/>
                </a:solidFill>
              </a:rPr>
              <a:t>News &amp; Politics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>
                <a:solidFill>
                  <a:schemeClr val="tx1"/>
                </a:solidFill>
              </a:rPr>
              <a:t>Sports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>
                <a:solidFill>
                  <a:schemeClr val="tx1"/>
                </a:solidFill>
              </a:rPr>
              <a:t>Music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>
                <a:solidFill>
                  <a:schemeClr val="tx1"/>
                </a:solidFill>
              </a:rPr>
              <a:t>Comedy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4CA915D-BDF0-41F8-B00E-FB186EFF7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7AAC03-BF64-4E67-9032-3BD024998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A131397-5A45-4344-9983-5E400A3EA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DC5E51B4-803B-47C8-978A-635F9FA2CFDF}"/>
              </a:ext>
            </a:extLst>
          </p:cNvPr>
          <p:cNvSpPr/>
          <p:nvPr/>
        </p:nvSpPr>
        <p:spPr>
          <a:xfrm>
            <a:off x="7896225" y="169926"/>
            <a:ext cx="3667125" cy="1457325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/>
              <a:t>Outliers:</a:t>
            </a:r>
            <a:r>
              <a:rPr lang="en-US"/>
              <a:t> </a:t>
            </a:r>
          </a:p>
          <a:p>
            <a:pPr algn="ctr"/>
            <a:r>
              <a:rPr lang="en-US"/>
              <a:t>Education for India,</a:t>
            </a:r>
          </a:p>
          <a:p>
            <a:pPr algn="ctr"/>
            <a:r>
              <a:rPr lang="en-US"/>
              <a:t>Pets &amp; Animals for Japan,</a:t>
            </a:r>
          </a:p>
          <a:p>
            <a:pPr algn="ctr"/>
            <a:r>
              <a:rPr lang="en-US"/>
              <a:t>Howto &amp; Style for USA</a:t>
            </a:r>
          </a:p>
        </p:txBody>
      </p:sp>
    </p:spTree>
    <p:extLst>
      <p:ext uri="{BB962C8B-B14F-4D97-AF65-F5344CB8AC3E}">
        <p14:creationId xmlns:p14="http://schemas.microsoft.com/office/powerpoint/2010/main" val="20627365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0</TotalTime>
  <Words>637</Words>
  <Application>Microsoft Office PowerPoint</Application>
  <PresentationFormat>Widescreen</PresentationFormat>
  <Paragraphs>148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Rockwell</vt:lpstr>
      <vt:lpstr>Rockwell Condensed</vt:lpstr>
      <vt:lpstr>Rockwell Extra Bold</vt:lpstr>
      <vt:lpstr>Times New Roman</vt:lpstr>
      <vt:lpstr>Wingdings</vt:lpstr>
      <vt:lpstr>Wood Type</vt:lpstr>
      <vt:lpstr>Trending Youtube Exploration</vt:lpstr>
      <vt:lpstr>Data Sources:</vt:lpstr>
      <vt:lpstr>Cleaning</vt:lpstr>
      <vt:lpstr>Top Trending Video Durations</vt:lpstr>
      <vt:lpstr>Longest Trending Videos</vt:lpstr>
      <vt:lpstr>Analysis Questions</vt:lpstr>
      <vt:lpstr>Title words bY language</vt:lpstr>
      <vt:lpstr>Words Is Art</vt:lpstr>
      <vt:lpstr>Popping Categories</vt:lpstr>
      <vt:lpstr>GNI vs Category</vt:lpstr>
      <vt:lpstr>PowerPoint Presentation</vt:lpstr>
      <vt:lpstr>Visual Trends</vt:lpstr>
      <vt:lpstr>"Trump" Sentiment</vt:lpstr>
      <vt:lpstr>Conclusions</vt:lpstr>
      <vt:lpstr>FUn Fact: KPOP IS taking over the world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Gary</cp:lastModifiedBy>
  <cp:revision>10</cp:revision>
  <dcterms:created xsi:type="dcterms:W3CDTF">2021-09-13T19:15:28Z</dcterms:created>
  <dcterms:modified xsi:type="dcterms:W3CDTF">2021-09-16T22:50:29Z</dcterms:modified>
</cp:coreProperties>
</file>